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5" r:id="rId5"/>
    <p:sldId id="266" r:id="rId6"/>
    <p:sldId id="267" r:id="rId7"/>
    <p:sldId id="269" r:id="rId8"/>
    <p:sldId id="271" r:id="rId9"/>
    <p:sldId id="270" r:id="rId10"/>
    <p:sldId id="268" r:id="rId11"/>
    <p:sldId id="261" r:id="rId12"/>
    <p:sldId id="25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2198E7-70DB-45B5-9356-1F7B34313CDE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trening22.ru/wp-content/uploads/2013/05/13104.jpg" TargetMode="External"/><Relationship Id="rId3" Type="http://schemas.openxmlformats.org/officeDocument/2006/relationships/hyperlink" Target="http://mir-eto-mbl.ru/wp-content/uploads/2013/02/zozh-11.jpg" TargetMode="External"/><Relationship Id="rId7" Type="http://schemas.openxmlformats.org/officeDocument/2006/relationships/hyperlink" Target="http://s0.tochka.net/cards/images/orig_4045666c152243fc4d030da25af6a102.jpg" TargetMode="External"/><Relationship Id="rId2" Type="http://schemas.openxmlformats.org/officeDocument/2006/relationships/hyperlink" Target="http://www.s_7_krglin.nov.edu54.ru/images/p110_75472902_3571750_e3e0ece0ea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alesidea.ru/wp-content/uploads/2013/03/nastroy-na-pozitiv.jpg" TargetMode="External"/><Relationship Id="rId5" Type="http://schemas.openxmlformats.org/officeDocument/2006/relationships/hyperlink" Target="http://www.an-help.ru/images/tmn/035.jpg" TargetMode="External"/><Relationship Id="rId4" Type="http://schemas.openxmlformats.org/officeDocument/2006/relationships/hyperlink" Target="http://www.vladtime.ru/uploads/posts/1364193827_fitnes-na-ulice.jpg" TargetMode="External"/><Relationship Id="rId9" Type="http://schemas.openxmlformats.org/officeDocument/2006/relationships/hyperlink" Target="http://rebenky.com/pictures/Fotolia_17536674_Subscription_L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110_75472902_3571750_e3e0ece0e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10" y="55721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Segoe Script" pitchFamily="34" charset="0"/>
              </a:rPr>
              <a:t>Здоровые дети в здоровой семье</a:t>
            </a:r>
            <a:endParaRPr lang="ru-RU" sz="5400" b="1" dirty="0">
              <a:solidFill>
                <a:schemeClr val="accent1">
                  <a:lumMod val="50000"/>
                </a:schemeClr>
              </a:solidFill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orig_4045666c152243fc4d030da25af6a1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7555" y="2457450"/>
            <a:ext cx="5786446" cy="44005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43174" y="500042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Толерантность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142984"/>
            <a:ext cx="7338612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</a:rPr>
              <a:t>Основные принципы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толерантности: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терпение </a:t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внимание </a:t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тактичность и деликатность </a:t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точно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используемые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слова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умение поставить себя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   на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место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другого человека</a:t>
            </a:r>
            <a:r>
              <a:rPr lang="ru-RU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nastroy-na-poziti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1760874"/>
            <a:ext cx="6143636" cy="4878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714356"/>
            <a:ext cx="53206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Позитивный настрой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1428736"/>
            <a:ext cx="77153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Ключевыми фразами в позитивном настрое являются фразы: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Я смогу»;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Я достоин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»;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«У меня получится»;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У меня выйдет»;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Я сделаю»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1928802"/>
            <a:ext cx="860107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hlinkClick r:id="rId2"/>
              </a:rPr>
              <a:t>http://www.s_7_krglin.nov.edu54.ru/images/p110_75472902_3571750_e3e0ece0ea.jpg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C00000"/>
                </a:solidFill>
                <a:hlinkClick r:id="rId3"/>
              </a:rPr>
              <a:t>http</a:t>
            </a:r>
            <a:r>
              <a:rPr lang="ru-RU" dirty="0" smtClean="0">
                <a:solidFill>
                  <a:srgbClr val="C00000"/>
                </a:solidFill>
                <a:hlinkClick r:id="rId3"/>
              </a:rPr>
              <a:t>://</a:t>
            </a:r>
            <a:r>
              <a:rPr lang="en-US" dirty="0" err="1" smtClean="0">
                <a:solidFill>
                  <a:srgbClr val="C00000"/>
                </a:solidFill>
                <a:hlinkClick r:id="rId3"/>
              </a:rPr>
              <a:t>mir</a:t>
            </a:r>
            <a:r>
              <a:rPr lang="ru-RU" dirty="0" smtClean="0">
                <a:solidFill>
                  <a:srgbClr val="C00000"/>
                </a:solidFill>
                <a:hlinkClick r:id="rId3"/>
              </a:rPr>
              <a:t>-</a:t>
            </a:r>
            <a:r>
              <a:rPr lang="en-US" dirty="0" err="1" smtClean="0">
                <a:solidFill>
                  <a:srgbClr val="C00000"/>
                </a:solidFill>
                <a:hlinkClick r:id="rId3"/>
              </a:rPr>
              <a:t>eto</a:t>
            </a:r>
            <a:r>
              <a:rPr lang="ru-RU" dirty="0" smtClean="0">
                <a:solidFill>
                  <a:srgbClr val="C00000"/>
                </a:solidFill>
                <a:hlinkClick r:id="rId3"/>
              </a:rPr>
              <a:t>-</a:t>
            </a:r>
            <a:r>
              <a:rPr lang="en-US" dirty="0" err="1" smtClean="0">
                <a:solidFill>
                  <a:srgbClr val="C00000"/>
                </a:solidFill>
                <a:hlinkClick r:id="rId3"/>
              </a:rPr>
              <a:t>mbl</a:t>
            </a:r>
            <a:r>
              <a:rPr lang="ru-RU" dirty="0" smtClean="0">
                <a:solidFill>
                  <a:srgbClr val="C00000"/>
                </a:solidFill>
                <a:hlinkClick r:id="rId3"/>
              </a:rPr>
              <a:t>.</a:t>
            </a:r>
            <a:r>
              <a:rPr lang="en-US" dirty="0" err="1" smtClean="0">
                <a:solidFill>
                  <a:srgbClr val="C00000"/>
                </a:solidFill>
                <a:hlinkClick r:id="rId3"/>
              </a:rPr>
              <a:t>ru</a:t>
            </a:r>
            <a:r>
              <a:rPr lang="ru-RU" dirty="0" smtClean="0">
                <a:solidFill>
                  <a:srgbClr val="C00000"/>
                </a:solidFill>
                <a:hlinkClick r:id="rId3"/>
              </a:rPr>
              <a:t>/</a:t>
            </a:r>
            <a:r>
              <a:rPr lang="en-US" dirty="0" err="1" smtClean="0">
                <a:solidFill>
                  <a:srgbClr val="C00000"/>
                </a:solidFill>
                <a:hlinkClick r:id="rId3"/>
              </a:rPr>
              <a:t>wp</a:t>
            </a:r>
            <a:r>
              <a:rPr lang="ru-RU" dirty="0" smtClean="0">
                <a:solidFill>
                  <a:srgbClr val="C00000"/>
                </a:solidFill>
                <a:hlinkClick r:id="rId3"/>
              </a:rPr>
              <a:t>-</a:t>
            </a:r>
            <a:r>
              <a:rPr lang="en-US" dirty="0" smtClean="0">
                <a:solidFill>
                  <a:srgbClr val="C00000"/>
                </a:solidFill>
                <a:hlinkClick r:id="rId3"/>
              </a:rPr>
              <a:t>content</a:t>
            </a:r>
            <a:r>
              <a:rPr lang="ru-RU" dirty="0" smtClean="0">
                <a:solidFill>
                  <a:srgbClr val="C00000"/>
                </a:solidFill>
                <a:hlinkClick r:id="rId3"/>
              </a:rPr>
              <a:t>/</a:t>
            </a:r>
            <a:r>
              <a:rPr lang="en-US" dirty="0" smtClean="0">
                <a:solidFill>
                  <a:srgbClr val="C00000"/>
                </a:solidFill>
                <a:hlinkClick r:id="rId3"/>
              </a:rPr>
              <a:t>uploads</a:t>
            </a:r>
            <a:r>
              <a:rPr lang="ru-RU" dirty="0" smtClean="0">
                <a:solidFill>
                  <a:srgbClr val="C00000"/>
                </a:solidFill>
                <a:hlinkClick r:id="rId3"/>
              </a:rPr>
              <a:t>/2013/02/</a:t>
            </a:r>
            <a:r>
              <a:rPr lang="en-US" dirty="0" err="1" smtClean="0">
                <a:solidFill>
                  <a:srgbClr val="C00000"/>
                </a:solidFill>
                <a:hlinkClick r:id="rId3"/>
              </a:rPr>
              <a:t>zozh</a:t>
            </a:r>
            <a:r>
              <a:rPr lang="ru-RU" dirty="0" smtClean="0">
                <a:solidFill>
                  <a:srgbClr val="C00000"/>
                </a:solidFill>
                <a:hlinkClick r:id="rId3"/>
              </a:rPr>
              <a:t>-11.</a:t>
            </a:r>
            <a:r>
              <a:rPr lang="en-US" dirty="0" smtClean="0">
                <a:solidFill>
                  <a:srgbClr val="C00000"/>
                </a:solidFill>
                <a:hlinkClick r:id="rId3"/>
              </a:rPr>
              <a:t>jpg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C00000"/>
                </a:solidFill>
                <a:hlinkClick r:id="rId4"/>
              </a:rPr>
              <a:t>http</a:t>
            </a:r>
            <a:r>
              <a:rPr lang="ru-RU" dirty="0" smtClean="0">
                <a:solidFill>
                  <a:srgbClr val="C00000"/>
                </a:solidFill>
                <a:hlinkClick r:id="rId4"/>
              </a:rPr>
              <a:t>://</a:t>
            </a:r>
            <a:r>
              <a:rPr lang="en-US" dirty="0" smtClean="0">
                <a:solidFill>
                  <a:srgbClr val="C00000"/>
                </a:solidFill>
                <a:hlinkClick r:id="rId4"/>
              </a:rPr>
              <a:t>www</a:t>
            </a:r>
            <a:r>
              <a:rPr lang="ru-RU" dirty="0" smtClean="0">
                <a:solidFill>
                  <a:srgbClr val="C00000"/>
                </a:solidFill>
                <a:hlinkClick r:id="rId4"/>
              </a:rPr>
              <a:t>.</a:t>
            </a:r>
            <a:r>
              <a:rPr lang="en-US" dirty="0" err="1" smtClean="0">
                <a:solidFill>
                  <a:srgbClr val="C00000"/>
                </a:solidFill>
                <a:hlinkClick r:id="rId4"/>
              </a:rPr>
              <a:t>vladtime</a:t>
            </a:r>
            <a:r>
              <a:rPr lang="ru-RU" dirty="0" smtClean="0">
                <a:solidFill>
                  <a:srgbClr val="C00000"/>
                </a:solidFill>
                <a:hlinkClick r:id="rId4"/>
              </a:rPr>
              <a:t>.</a:t>
            </a:r>
            <a:r>
              <a:rPr lang="en-US" dirty="0" err="1" smtClean="0">
                <a:solidFill>
                  <a:srgbClr val="C00000"/>
                </a:solidFill>
                <a:hlinkClick r:id="rId4"/>
              </a:rPr>
              <a:t>ru</a:t>
            </a:r>
            <a:r>
              <a:rPr lang="ru-RU" dirty="0" smtClean="0">
                <a:solidFill>
                  <a:srgbClr val="C00000"/>
                </a:solidFill>
                <a:hlinkClick r:id="rId4"/>
              </a:rPr>
              <a:t>/</a:t>
            </a:r>
            <a:r>
              <a:rPr lang="en-US" dirty="0" smtClean="0">
                <a:solidFill>
                  <a:srgbClr val="C00000"/>
                </a:solidFill>
                <a:hlinkClick r:id="rId4"/>
              </a:rPr>
              <a:t>uploads</a:t>
            </a:r>
            <a:r>
              <a:rPr lang="ru-RU" dirty="0" smtClean="0">
                <a:solidFill>
                  <a:srgbClr val="C00000"/>
                </a:solidFill>
                <a:hlinkClick r:id="rId4"/>
              </a:rPr>
              <a:t>/</a:t>
            </a:r>
            <a:r>
              <a:rPr lang="en-US" dirty="0" smtClean="0">
                <a:solidFill>
                  <a:srgbClr val="C00000"/>
                </a:solidFill>
                <a:hlinkClick r:id="rId4"/>
              </a:rPr>
              <a:t>posts</a:t>
            </a:r>
            <a:r>
              <a:rPr lang="ru-RU" dirty="0" smtClean="0">
                <a:solidFill>
                  <a:srgbClr val="C00000"/>
                </a:solidFill>
                <a:hlinkClick r:id="rId4"/>
              </a:rPr>
              <a:t>/1364193827_</a:t>
            </a:r>
            <a:r>
              <a:rPr lang="en-US" dirty="0" err="1" smtClean="0">
                <a:solidFill>
                  <a:srgbClr val="C00000"/>
                </a:solidFill>
                <a:hlinkClick r:id="rId4"/>
              </a:rPr>
              <a:t>fitnes</a:t>
            </a:r>
            <a:r>
              <a:rPr lang="ru-RU" dirty="0" smtClean="0">
                <a:solidFill>
                  <a:srgbClr val="C00000"/>
                </a:solidFill>
                <a:hlinkClick r:id="rId4"/>
              </a:rPr>
              <a:t>-</a:t>
            </a:r>
            <a:r>
              <a:rPr lang="en-US" dirty="0" err="1" smtClean="0">
                <a:solidFill>
                  <a:srgbClr val="C00000"/>
                </a:solidFill>
                <a:hlinkClick r:id="rId4"/>
              </a:rPr>
              <a:t>na</a:t>
            </a:r>
            <a:r>
              <a:rPr lang="ru-RU" dirty="0" smtClean="0">
                <a:solidFill>
                  <a:srgbClr val="C00000"/>
                </a:solidFill>
                <a:hlinkClick r:id="rId4"/>
              </a:rPr>
              <a:t>-</a:t>
            </a:r>
            <a:r>
              <a:rPr lang="en-US" dirty="0" err="1" smtClean="0">
                <a:solidFill>
                  <a:srgbClr val="C00000"/>
                </a:solidFill>
                <a:hlinkClick r:id="rId4"/>
              </a:rPr>
              <a:t>ulice</a:t>
            </a:r>
            <a:r>
              <a:rPr lang="ru-RU" dirty="0" smtClean="0">
                <a:solidFill>
                  <a:srgbClr val="C00000"/>
                </a:solidFill>
                <a:hlinkClick r:id="rId4"/>
              </a:rPr>
              <a:t>.</a:t>
            </a:r>
            <a:r>
              <a:rPr lang="en-US" dirty="0" smtClean="0">
                <a:solidFill>
                  <a:srgbClr val="C00000"/>
                </a:solidFill>
                <a:hlinkClick r:id="rId4"/>
              </a:rPr>
              <a:t>jpg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C00000"/>
                </a:solidFill>
                <a:hlinkClick r:id="rId5"/>
              </a:rPr>
              <a:t>http</a:t>
            </a:r>
            <a:r>
              <a:rPr lang="ru-RU" dirty="0" smtClean="0">
                <a:solidFill>
                  <a:srgbClr val="C00000"/>
                </a:solidFill>
                <a:hlinkClick r:id="rId5"/>
              </a:rPr>
              <a:t>://</a:t>
            </a:r>
            <a:r>
              <a:rPr lang="en-US" dirty="0" smtClean="0">
                <a:solidFill>
                  <a:srgbClr val="C00000"/>
                </a:solidFill>
                <a:hlinkClick r:id="rId5"/>
              </a:rPr>
              <a:t>www</a:t>
            </a:r>
            <a:r>
              <a:rPr lang="ru-RU" dirty="0" smtClean="0">
                <a:solidFill>
                  <a:srgbClr val="C00000"/>
                </a:solidFill>
                <a:hlinkClick r:id="rId5"/>
              </a:rPr>
              <a:t>.</a:t>
            </a:r>
            <a:r>
              <a:rPr lang="en-US" dirty="0" smtClean="0">
                <a:solidFill>
                  <a:srgbClr val="C00000"/>
                </a:solidFill>
                <a:hlinkClick r:id="rId5"/>
              </a:rPr>
              <a:t>an</a:t>
            </a:r>
            <a:r>
              <a:rPr lang="ru-RU" dirty="0" smtClean="0">
                <a:solidFill>
                  <a:srgbClr val="C00000"/>
                </a:solidFill>
                <a:hlinkClick r:id="rId5"/>
              </a:rPr>
              <a:t>-</a:t>
            </a:r>
            <a:r>
              <a:rPr lang="en-US" dirty="0" smtClean="0">
                <a:solidFill>
                  <a:srgbClr val="C00000"/>
                </a:solidFill>
                <a:hlinkClick r:id="rId5"/>
              </a:rPr>
              <a:t>help</a:t>
            </a:r>
            <a:r>
              <a:rPr lang="ru-RU" dirty="0" smtClean="0">
                <a:solidFill>
                  <a:srgbClr val="C00000"/>
                </a:solidFill>
                <a:hlinkClick r:id="rId5"/>
              </a:rPr>
              <a:t>.</a:t>
            </a:r>
            <a:r>
              <a:rPr lang="en-US" dirty="0" err="1" smtClean="0">
                <a:solidFill>
                  <a:srgbClr val="C00000"/>
                </a:solidFill>
                <a:hlinkClick r:id="rId5"/>
              </a:rPr>
              <a:t>ru</a:t>
            </a:r>
            <a:r>
              <a:rPr lang="ru-RU" dirty="0" smtClean="0">
                <a:solidFill>
                  <a:srgbClr val="C00000"/>
                </a:solidFill>
                <a:hlinkClick r:id="rId5"/>
              </a:rPr>
              <a:t>/</a:t>
            </a:r>
            <a:r>
              <a:rPr lang="en-US" dirty="0" smtClean="0">
                <a:solidFill>
                  <a:srgbClr val="C00000"/>
                </a:solidFill>
                <a:hlinkClick r:id="rId5"/>
              </a:rPr>
              <a:t>images</a:t>
            </a:r>
            <a:r>
              <a:rPr lang="ru-RU" dirty="0" smtClean="0">
                <a:solidFill>
                  <a:srgbClr val="C00000"/>
                </a:solidFill>
                <a:hlinkClick r:id="rId5"/>
              </a:rPr>
              <a:t>/</a:t>
            </a:r>
            <a:r>
              <a:rPr lang="en-US" dirty="0" err="1" smtClean="0">
                <a:solidFill>
                  <a:srgbClr val="C00000"/>
                </a:solidFill>
                <a:hlinkClick r:id="rId5"/>
              </a:rPr>
              <a:t>tmn</a:t>
            </a:r>
            <a:r>
              <a:rPr lang="ru-RU" dirty="0" smtClean="0">
                <a:solidFill>
                  <a:srgbClr val="C00000"/>
                </a:solidFill>
                <a:hlinkClick r:id="rId5"/>
              </a:rPr>
              <a:t>/035.</a:t>
            </a:r>
            <a:r>
              <a:rPr lang="en-US" dirty="0" smtClean="0">
                <a:solidFill>
                  <a:srgbClr val="C00000"/>
                </a:solidFill>
                <a:hlinkClick r:id="rId5"/>
              </a:rPr>
              <a:t>jpg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C00000"/>
                </a:solidFill>
                <a:hlinkClick r:id="rId6"/>
              </a:rPr>
              <a:t>http</a:t>
            </a:r>
            <a:r>
              <a:rPr lang="ru-RU" dirty="0" smtClean="0">
                <a:solidFill>
                  <a:srgbClr val="C00000"/>
                </a:solidFill>
                <a:hlinkClick r:id="rId6"/>
              </a:rPr>
              <a:t>://</a:t>
            </a:r>
            <a:r>
              <a:rPr lang="en-US" dirty="0" err="1" smtClean="0">
                <a:solidFill>
                  <a:srgbClr val="C00000"/>
                </a:solidFill>
                <a:hlinkClick r:id="rId6"/>
              </a:rPr>
              <a:t>salesidea</a:t>
            </a:r>
            <a:r>
              <a:rPr lang="ru-RU" dirty="0" smtClean="0">
                <a:solidFill>
                  <a:srgbClr val="C00000"/>
                </a:solidFill>
                <a:hlinkClick r:id="rId6"/>
              </a:rPr>
              <a:t>.</a:t>
            </a:r>
            <a:r>
              <a:rPr lang="en-US" dirty="0" err="1" smtClean="0">
                <a:solidFill>
                  <a:srgbClr val="C00000"/>
                </a:solidFill>
                <a:hlinkClick r:id="rId6"/>
              </a:rPr>
              <a:t>ru</a:t>
            </a:r>
            <a:r>
              <a:rPr lang="ru-RU" dirty="0" smtClean="0">
                <a:solidFill>
                  <a:srgbClr val="C00000"/>
                </a:solidFill>
                <a:hlinkClick r:id="rId6"/>
              </a:rPr>
              <a:t>/</a:t>
            </a:r>
            <a:r>
              <a:rPr lang="en-US" dirty="0" err="1" smtClean="0">
                <a:solidFill>
                  <a:srgbClr val="C00000"/>
                </a:solidFill>
                <a:hlinkClick r:id="rId6"/>
              </a:rPr>
              <a:t>wp</a:t>
            </a:r>
            <a:r>
              <a:rPr lang="ru-RU" dirty="0" smtClean="0">
                <a:solidFill>
                  <a:srgbClr val="C00000"/>
                </a:solidFill>
                <a:hlinkClick r:id="rId6"/>
              </a:rPr>
              <a:t>-</a:t>
            </a:r>
            <a:r>
              <a:rPr lang="en-US" dirty="0" smtClean="0">
                <a:solidFill>
                  <a:srgbClr val="C00000"/>
                </a:solidFill>
                <a:hlinkClick r:id="rId6"/>
              </a:rPr>
              <a:t>content</a:t>
            </a:r>
            <a:r>
              <a:rPr lang="ru-RU" dirty="0" smtClean="0">
                <a:solidFill>
                  <a:srgbClr val="C00000"/>
                </a:solidFill>
                <a:hlinkClick r:id="rId6"/>
              </a:rPr>
              <a:t>/</a:t>
            </a:r>
            <a:r>
              <a:rPr lang="en-US" dirty="0" smtClean="0">
                <a:solidFill>
                  <a:srgbClr val="C00000"/>
                </a:solidFill>
                <a:hlinkClick r:id="rId6"/>
              </a:rPr>
              <a:t>uploads</a:t>
            </a:r>
            <a:r>
              <a:rPr lang="ru-RU" dirty="0" smtClean="0">
                <a:solidFill>
                  <a:srgbClr val="C00000"/>
                </a:solidFill>
                <a:hlinkClick r:id="rId6"/>
              </a:rPr>
              <a:t>/2013/03/</a:t>
            </a:r>
            <a:r>
              <a:rPr lang="en-US" dirty="0" err="1" smtClean="0">
                <a:solidFill>
                  <a:srgbClr val="C00000"/>
                </a:solidFill>
                <a:hlinkClick r:id="rId6"/>
              </a:rPr>
              <a:t>nastroy</a:t>
            </a:r>
            <a:r>
              <a:rPr lang="ru-RU" dirty="0" smtClean="0">
                <a:solidFill>
                  <a:srgbClr val="C00000"/>
                </a:solidFill>
                <a:hlinkClick r:id="rId6"/>
              </a:rPr>
              <a:t>-</a:t>
            </a:r>
            <a:r>
              <a:rPr lang="en-US" dirty="0" err="1" smtClean="0">
                <a:solidFill>
                  <a:srgbClr val="C00000"/>
                </a:solidFill>
                <a:hlinkClick r:id="rId6"/>
              </a:rPr>
              <a:t>na</a:t>
            </a:r>
            <a:r>
              <a:rPr lang="ru-RU" dirty="0" smtClean="0">
                <a:solidFill>
                  <a:srgbClr val="C00000"/>
                </a:solidFill>
                <a:hlinkClick r:id="rId6"/>
              </a:rPr>
              <a:t>-</a:t>
            </a:r>
            <a:r>
              <a:rPr lang="en-US" dirty="0" err="1" smtClean="0">
                <a:solidFill>
                  <a:srgbClr val="C00000"/>
                </a:solidFill>
                <a:hlinkClick r:id="rId6"/>
              </a:rPr>
              <a:t>pozitiv</a:t>
            </a:r>
            <a:r>
              <a:rPr lang="ru-RU" dirty="0" smtClean="0">
                <a:solidFill>
                  <a:srgbClr val="C00000"/>
                </a:solidFill>
                <a:hlinkClick r:id="rId6"/>
              </a:rPr>
              <a:t>.</a:t>
            </a:r>
            <a:r>
              <a:rPr lang="en-US" dirty="0" smtClean="0">
                <a:solidFill>
                  <a:srgbClr val="C00000"/>
                </a:solidFill>
                <a:hlinkClick r:id="rId6"/>
              </a:rPr>
              <a:t>jpg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C00000"/>
                </a:solidFill>
                <a:hlinkClick r:id="rId7"/>
              </a:rPr>
              <a:t>http</a:t>
            </a:r>
            <a:r>
              <a:rPr lang="ru-RU" dirty="0" smtClean="0">
                <a:solidFill>
                  <a:srgbClr val="C00000"/>
                </a:solidFill>
                <a:hlinkClick r:id="rId7"/>
              </a:rPr>
              <a:t>://</a:t>
            </a:r>
            <a:r>
              <a:rPr lang="en-US" dirty="0" smtClean="0">
                <a:solidFill>
                  <a:srgbClr val="C00000"/>
                </a:solidFill>
                <a:hlinkClick r:id="rId7"/>
              </a:rPr>
              <a:t>s</a:t>
            </a:r>
            <a:r>
              <a:rPr lang="ru-RU" dirty="0" smtClean="0">
                <a:solidFill>
                  <a:srgbClr val="C00000"/>
                </a:solidFill>
                <a:hlinkClick r:id="rId7"/>
              </a:rPr>
              <a:t>0.</a:t>
            </a:r>
            <a:r>
              <a:rPr lang="en-US" dirty="0" err="1" smtClean="0">
                <a:solidFill>
                  <a:srgbClr val="C00000"/>
                </a:solidFill>
                <a:hlinkClick r:id="rId7"/>
              </a:rPr>
              <a:t>tochka</a:t>
            </a:r>
            <a:r>
              <a:rPr lang="ru-RU" dirty="0" smtClean="0">
                <a:solidFill>
                  <a:srgbClr val="C00000"/>
                </a:solidFill>
                <a:hlinkClick r:id="rId7"/>
              </a:rPr>
              <a:t>.</a:t>
            </a:r>
            <a:r>
              <a:rPr lang="en-US" dirty="0" smtClean="0">
                <a:solidFill>
                  <a:srgbClr val="C00000"/>
                </a:solidFill>
                <a:hlinkClick r:id="rId7"/>
              </a:rPr>
              <a:t>net</a:t>
            </a:r>
            <a:r>
              <a:rPr lang="ru-RU" dirty="0" smtClean="0">
                <a:solidFill>
                  <a:srgbClr val="C00000"/>
                </a:solidFill>
                <a:hlinkClick r:id="rId7"/>
              </a:rPr>
              <a:t>/</a:t>
            </a:r>
            <a:r>
              <a:rPr lang="en-US" dirty="0" smtClean="0">
                <a:solidFill>
                  <a:srgbClr val="C00000"/>
                </a:solidFill>
                <a:hlinkClick r:id="rId7"/>
              </a:rPr>
              <a:t>cards</a:t>
            </a:r>
            <a:r>
              <a:rPr lang="ru-RU" dirty="0" smtClean="0">
                <a:solidFill>
                  <a:srgbClr val="C00000"/>
                </a:solidFill>
                <a:hlinkClick r:id="rId7"/>
              </a:rPr>
              <a:t>/</a:t>
            </a:r>
            <a:r>
              <a:rPr lang="en-US" dirty="0" smtClean="0">
                <a:solidFill>
                  <a:srgbClr val="C00000"/>
                </a:solidFill>
                <a:hlinkClick r:id="rId7"/>
              </a:rPr>
              <a:t>images</a:t>
            </a:r>
            <a:r>
              <a:rPr lang="ru-RU" dirty="0" smtClean="0">
                <a:solidFill>
                  <a:srgbClr val="C00000"/>
                </a:solidFill>
                <a:hlinkClick r:id="rId7"/>
              </a:rPr>
              <a:t>/</a:t>
            </a:r>
            <a:r>
              <a:rPr lang="en-US" dirty="0" err="1" smtClean="0">
                <a:solidFill>
                  <a:srgbClr val="C00000"/>
                </a:solidFill>
                <a:hlinkClick r:id="rId7"/>
              </a:rPr>
              <a:t>orig</a:t>
            </a:r>
            <a:r>
              <a:rPr lang="ru-RU" dirty="0" smtClean="0">
                <a:solidFill>
                  <a:srgbClr val="C00000"/>
                </a:solidFill>
                <a:hlinkClick r:id="rId7"/>
              </a:rPr>
              <a:t>_4045666</a:t>
            </a:r>
            <a:r>
              <a:rPr lang="en-US" dirty="0" smtClean="0">
                <a:solidFill>
                  <a:srgbClr val="C00000"/>
                </a:solidFill>
                <a:hlinkClick r:id="rId7"/>
              </a:rPr>
              <a:t>c</a:t>
            </a:r>
            <a:r>
              <a:rPr lang="ru-RU" dirty="0" smtClean="0">
                <a:solidFill>
                  <a:srgbClr val="C00000"/>
                </a:solidFill>
                <a:hlinkClick r:id="rId7"/>
              </a:rPr>
              <a:t>152243</a:t>
            </a:r>
            <a:r>
              <a:rPr lang="en-US" dirty="0" err="1" smtClean="0">
                <a:solidFill>
                  <a:srgbClr val="C00000"/>
                </a:solidFill>
                <a:hlinkClick r:id="rId7"/>
              </a:rPr>
              <a:t>fc</a:t>
            </a:r>
            <a:r>
              <a:rPr lang="ru-RU" dirty="0" smtClean="0">
                <a:solidFill>
                  <a:srgbClr val="C00000"/>
                </a:solidFill>
                <a:hlinkClick r:id="rId7"/>
              </a:rPr>
              <a:t>4</a:t>
            </a:r>
            <a:r>
              <a:rPr lang="en-US" dirty="0" smtClean="0">
                <a:solidFill>
                  <a:srgbClr val="C00000"/>
                </a:solidFill>
                <a:hlinkClick r:id="rId7"/>
              </a:rPr>
              <a:t>d</a:t>
            </a:r>
            <a:r>
              <a:rPr lang="ru-RU" dirty="0" smtClean="0">
                <a:solidFill>
                  <a:srgbClr val="C00000"/>
                </a:solidFill>
                <a:hlinkClick r:id="rId7"/>
              </a:rPr>
              <a:t>030</a:t>
            </a:r>
            <a:r>
              <a:rPr lang="en-US" dirty="0" err="1" smtClean="0">
                <a:solidFill>
                  <a:srgbClr val="C00000"/>
                </a:solidFill>
                <a:hlinkClick r:id="rId7"/>
              </a:rPr>
              <a:t>da</a:t>
            </a:r>
            <a:r>
              <a:rPr lang="ru-RU" dirty="0" smtClean="0">
                <a:solidFill>
                  <a:srgbClr val="C00000"/>
                </a:solidFill>
                <a:hlinkClick r:id="rId7"/>
              </a:rPr>
              <a:t>25</a:t>
            </a:r>
            <a:r>
              <a:rPr lang="en-US" dirty="0" err="1" smtClean="0">
                <a:solidFill>
                  <a:srgbClr val="C00000"/>
                </a:solidFill>
                <a:hlinkClick r:id="rId7"/>
              </a:rPr>
              <a:t>af</a:t>
            </a:r>
            <a:r>
              <a:rPr lang="ru-RU" dirty="0" smtClean="0">
                <a:solidFill>
                  <a:srgbClr val="C00000"/>
                </a:solidFill>
                <a:hlinkClick r:id="rId7"/>
              </a:rPr>
              <a:t>6</a:t>
            </a:r>
            <a:r>
              <a:rPr lang="en-US" dirty="0" smtClean="0">
                <a:solidFill>
                  <a:srgbClr val="C00000"/>
                </a:solidFill>
                <a:hlinkClick r:id="rId7"/>
              </a:rPr>
              <a:t>a</a:t>
            </a:r>
            <a:r>
              <a:rPr lang="ru-RU" dirty="0" smtClean="0">
                <a:solidFill>
                  <a:srgbClr val="C00000"/>
                </a:solidFill>
                <a:hlinkClick r:id="rId7"/>
              </a:rPr>
              <a:t>102.</a:t>
            </a:r>
            <a:r>
              <a:rPr lang="en-US" dirty="0" smtClean="0">
                <a:solidFill>
                  <a:srgbClr val="C00000"/>
                </a:solidFill>
                <a:hlinkClick r:id="rId7"/>
              </a:rPr>
              <a:t>jpg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C00000"/>
                </a:solidFill>
                <a:hlinkClick r:id="rId8"/>
              </a:rPr>
              <a:t>http</a:t>
            </a:r>
            <a:r>
              <a:rPr lang="ru-RU" dirty="0" smtClean="0">
                <a:solidFill>
                  <a:srgbClr val="C00000"/>
                </a:solidFill>
                <a:hlinkClick r:id="rId8"/>
              </a:rPr>
              <a:t>://</a:t>
            </a:r>
            <a:r>
              <a:rPr lang="en-US" dirty="0" err="1" smtClean="0">
                <a:solidFill>
                  <a:srgbClr val="C00000"/>
                </a:solidFill>
                <a:hlinkClick r:id="rId8"/>
              </a:rPr>
              <a:t>trening</a:t>
            </a:r>
            <a:r>
              <a:rPr lang="ru-RU" dirty="0" smtClean="0">
                <a:solidFill>
                  <a:srgbClr val="C00000"/>
                </a:solidFill>
                <a:hlinkClick r:id="rId8"/>
              </a:rPr>
              <a:t>22.</a:t>
            </a:r>
            <a:r>
              <a:rPr lang="en-US" dirty="0" err="1" smtClean="0">
                <a:solidFill>
                  <a:srgbClr val="C00000"/>
                </a:solidFill>
                <a:hlinkClick r:id="rId8"/>
              </a:rPr>
              <a:t>ru</a:t>
            </a:r>
            <a:r>
              <a:rPr lang="ru-RU" dirty="0" smtClean="0">
                <a:solidFill>
                  <a:srgbClr val="C00000"/>
                </a:solidFill>
                <a:hlinkClick r:id="rId8"/>
              </a:rPr>
              <a:t>/</a:t>
            </a:r>
            <a:r>
              <a:rPr lang="en-US" dirty="0" err="1" smtClean="0">
                <a:solidFill>
                  <a:srgbClr val="C00000"/>
                </a:solidFill>
                <a:hlinkClick r:id="rId8"/>
              </a:rPr>
              <a:t>wp</a:t>
            </a:r>
            <a:r>
              <a:rPr lang="ru-RU" dirty="0" smtClean="0">
                <a:solidFill>
                  <a:srgbClr val="C00000"/>
                </a:solidFill>
                <a:hlinkClick r:id="rId8"/>
              </a:rPr>
              <a:t>-</a:t>
            </a:r>
            <a:r>
              <a:rPr lang="en-US" dirty="0" smtClean="0">
                <a:solidFill>
                  <a:srgbClr val="C00000"/>
                </a:solidFill>
                <a:hlinkClick r:id="rId8"/>
              </a:rPr>
              <a:t>content</a:t>
            </a:r>
            <a:r>
              <a:rPr lang="ru-RU" dirty="0" smtClean="0">
                <a:solidFill>
                  <a:srgbClr val="C00000"/>
                </a:solidFill>
                <a:hlinkClick r:id="rId8"/>
              </a:rPr>
              <a:t>/</a:t>
            </a:r>
            <a:r>
              <a:rPr lang="en-US" dirty="0" smtClean="0">
                <a:solidFill>
                  <a:srgbClr val="C00000"/>
                </a:solidFill>
                <a:hlinkClick r:id="rId8"/>
              </a:rPr>
              <a:t>uploads</a:t>
            </a:r>
            <a:r>
              <a:rPr lang="ru-RU" dirty="0" smtClean="0">
                <a:solidFill>
                  <a:srgbClr val="C00000"/>
                </a:solidFill>
                <a:hlinkClick r:id="rId8"/>
              </a:rPr>
              <a:t>/2013/05/13104.</a:t>
            </a:r>
            <a:r>
              <a:rPr lang="en-US" dirty="0" smtClean="0">
                <a:solidFill>
                  <a:srgbClr val="C00000"/>
                </a:solidFill>
                <a:hlinkClick r:id="rId8"/>
              </a:rPr>
              <a:t>jpg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C00000"/>
                </a:solidFill>
                <a:hlinkClick r:id="rId9"/>
              </a:rPr>
              <a:t>http</a:t>
            </a:r>
            <a:r>
              <a:rPr lang="ru-RU" dirty="0" smtClean="0">
                <a:solidFill>
                  <a:srgbClr val="C00000"/>
                </a:solidFill>
                <a:hlinkClick r:id="rId9"/>
              </a:rPr>
              <a:t>://</a:t>
            </a:r>
            <a:r>
              <a:rPr lang="en-US" dirty="0" err="1" smtClean="0">
                <a:solidFill>
                  <a:srgbClr val="C00000"/>
                </a:solidFill>
                <a:hlinkClick r:id="rId9"/>
              </a:rPr>
              <a:t>rebenky</a:t>
            </a:r>
            <a:r>
              <a:rPr lang="ru-RU" dirty="0" smtClean="0">
                <a:solidFill>
                  <a:srgbClr val="C00000"/>
                </a:solidFill>
                <a:hlinkClick r:id="rId9"/>
              </a:rPr>
              <a:t>.</a:t>
            </a:r>
            <a:r>
              <a:rPr lang="en-US" dirty="0" smtClean="0">
                <a:solidFill>
                  <a:srgbClr val="C00000"/>
                </a:solidFill>
                <a:hlinkClick r:id="rId9"/>
              </a:rPr>
              <a:t>com</a:t>
            </a:r>
            <a:r>
              <a:rPr lang="ru-RU" dirty="0" smtClean="0">
                <a:solidFill>
                  <a:srgbClr val="C00000"/>
                </a:solidFill>
                <a:hlinkClick r:id="rId9"/>
              </a:rPr>
              <a:t>/</a:t>
            </a:r>
            <a:r>
              <a:rPr lang="en-US" dirty="0" smtClean="0">
                <a:solidFill>
                  <a:srgbClr val="C00000"/>
                </a:solidFill>
                <a:hlinkClick r:id="rId9"/>
              </a:rPr>
              <a:t>pictures</a:t>
            </a:r>
            <a:r>
              <a:rPr lang="ru-RU" dirty="0" smtClean="0">
                <a:solidFill>
                  <a:srgbClr val="C00000"/>
                </a:solidFill>
                <a:hlinkClick r:id="rId9"/>
              </a:rPr>
              <a:t>/</a:t>
            </a:r>
            <a:r>
              <a:rPr lang="en-US" dirty="0" err="1" smtClean="0">
                <a:solidFill>
                  <a:srgbClr val="C00000"/>
                </a:solidFill>
                <a:hlinkClick r:id="rId9"/>
              </a:rPr>
              <a:t>Fotolia</a:t>
            </a:r>
            <a:r>
              <a:rPr lang="ru-RU" dirty="0" smtClean="0">
                <a:solidFill>
                  <a:srgbClr val="C00000"/>
                </a:solidFill>
                <a:hlinkClick r:id="rId9"/>
              </a:rPr>
              <a:t>_17536674_</a:t>
            </a:r>
            <a:r>
              <a:rPr lang="en-US" dirty="0" smtClean="0">
                <a:solidFill>
                  <a:srgbClr val="C00000"/>
                </a:solidFill>
                <a:hlinkClick r:id="rId9"/>
              </a:rPr>
              <a:t>Subscription</a:t>
            </a:r>
            <a:r>
              <a:rPr lang="ru-RU" dirty="0" smtClean="0">
                <a:solidFill>
                  <a:srgbClr val="C00000"/>
                </a:solidFill>
                <a:hlinkClick r:id="rId9"/>
              </a:rPr>
              <a:t>_</a:t>
            </a:r>
            <a:r>
              <a:rPr lang="en-US" dirty="0" smtClean="0">
                <a:solidFill>
                  <a:srgbClr val="C00000"/>
                </a:solidFill>
                <a:hlinkClick r:id="rId9"/>
              </a:rPr>
              <a:t>L</a:t>
            </a:r>
            <a:r>
              <a:rPr lang="ru-RU" dirty="0" smtClean="0">
                <a:solidFill>
                  <a:srgbClr val="C00000"/>
                </a:solidFill>
                <a:hlinkClick r:id="rId9"/>
              </a:rPr>
              <a:t>.</a:t>
            </a:r>
            <a:r>
              <a:rPr lang="en-US" dirty="0" smtClean="0">
                <a:solidFill>
                  <a:srgbClr val="C00000"/>
                </a:solidFill>
                <a:hlinkClick r:id="rId9"/>
              </a:rPr>
              <a:t>jpg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x_681fb4c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00108"/>
            <a:ext cx="5789471" cy="54444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628" y="714356"/>
            <a:ext cx="41433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+mj-lt"/>
              <a:cs typeface="Aharoni" pitchFamily="2" charset="-79"/>
            </a:endParaRPr>
          </a:p>
          <a:p>
            <a:pPr algn="ctr"/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+mj-lt"/>
              <a:cs typeface="Aharoni" pitchFamily="2" charset="-79"/>
            </a:endParaRPr>
          </a:p>
          <a:p>
            <a:pPr algn="ctr"/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+mj-lt"/>
              <a:cs typeface="Aharoni" pitchFamily="2" charset="-79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Здоровье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человека 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+mj-lt"/>
              <a:cs typeface="Aharoni" pitchFamily="2" charset="-79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и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общества в целом 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+mj-lt"/>
              <a:cs typeface="Aharoni" pitchFamily="2" charset="-79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зависит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от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многих  факторов: 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социальных, 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+mj-lt"/>
              <a:cs typeface="Aharoni" pitchFamily="2" charset="-79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природных и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биологических. 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+mj-lt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Секрет 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гармонии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прост — здоровый образ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жизни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- поддержание </a:t>
            </a: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физического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здоровья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- отсутствие </a:t>
            </a: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вредных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привычек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- правильное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питание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- толерантное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отношение </a:t>
            </a: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людям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- радостное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ощущение </a:t>
            </a: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своего существования 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этом мире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Рисунок 4" descr="0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00219" y="2285993"/>
            <a:ext cx="5843781" cy="4572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0232" y="500042"/>
            <a:ext cx="46687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dirty="0" smtClean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Физическое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здоровье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456795"/>
            <a:ext cx="606435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Чистая гладкая кожа.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Здоровые зубы.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Блестящие чистые ногти.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Блестящие, крепкие волосы.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Подвижные суставы.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Упругие мышцы.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Хороший аппетит.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Здоровое сердце.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Ощущение бодрости в течение дня.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Работоспособность.</a:t>
            </a:r>
          </a:p>
        </p:txBody>
      </p:sp>
      <p:pic>
        <p:nvPicPr>
          <p:cNvPr id="5" name="Рисунок 4" descr="1364193827_fitnes-na-uli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1643050"/>
            <a:ext cx="4299975" cy="2897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357166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Отсутствие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вредных привычек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00108"/>
            <a:ext cx="91440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buFont typeface="Wingdings" pitchFamily="2" charset="2"/>
              <a:buChar char="ü"/>
            </a:pPr>
            <a:endParaRPr lang="ru-RU" sz="24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t">
              <a:buFont typeface="Wingdings" pitchFamily="2" charset="2"/>
              <a:buChar char="ü"/>
            </a:pPr>
            <a:endParaRPr lang="ru-RU" sz="24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Употребление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алкоголя, </a:t>
            </a:r>
            <a:endParaRPr lang="ru-RU" sz="24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Курение</a:t>
            </a:r>
          </a:p>
          <a:p>
            <a:pPr fontAlgn="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Употребление наркотиков,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  <a:p>
            <a:pPr fontAlgn="t">
              <a:buFont typeface="Wingdings" pitchFamily="2" charset="2"/>
              <a:buChar char="ü"/>
            </a:pP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Неправильное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питание,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  <a:p>
            <a:pPr fontAlgn="t">
              <a:buFont typeface="Wingdings" pitchFamily="2" charset="2"/>
              <a:buChar char="ü"/>
            </a:pP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Отсутствие режима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дня</a:t>
            </a:r>
          </a:p>
          <a:p>
            <a:pPr fontAlgn="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Нецензурная брань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fontAlgn="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Использование таблеток без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острой необходимости, </a:t>
            </a:r>
            <a:endParaRPr lang="ru-RU" sz="24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Негативные проявления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личности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    (страхи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, обиды, сомнения,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раздражительность,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невыдержанность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, грубость,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зависть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, ревность, 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жадность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пассивность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, жестокость,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отчаяние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, осуждение, сплетни,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подавленность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, угрюмость, ворчливость,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неаккуратность,…)</a:t>
            </a:r>
          </a:p>
          <a:p>
            <a:pPr fontAlgn="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Увлечение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азартными играми, лень, </a:t>
            </a:r>
            <a:endParaRPr lang="ru-RU" sz="24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Зависимость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от компьютерных игр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,.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  <a:p>
            <a:pPr fontAlgn="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Уверенность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в собственной «непогрешимости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»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 descr="Fotolia_17536674_Subscription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1500174"/>
            <a:ext cx="3929090" cy="24556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31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2" y="4086699"/>
            <a:ext cx="4714878" cy="27713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214290"/>
            <a:ext cx="91440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dirty="0" smtClean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Правильное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питание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</a:br>
            <a:endParaRPr lang="ru-RU" sz="3200" b="1" dirty="0" smtClean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  <a:p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Основные ошибки: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1. Мы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едим слишком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много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2. Жирная пища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3. Мало едим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свежие овощи, фрукты, рыба, молоко.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4.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М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ного употребляем сладкой воды.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5. Питаемся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два раза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вместо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пяти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раз.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6.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Е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дим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слишком много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с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ладкого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, жирного, 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Жареного, острого…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728"/>
            <a:ext cx="45005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1.Как часто в течение дня питаетесь?</a:t>
            </a:r>
            <a:r>
              <a:rPr lang="ru-RU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 А) 3 раза и более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 Б) 2 раза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 В) 1 раз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1538" y="1857364"/>
            <a:ext cx="336746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2. Всегда ли вы завтракаете?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</a:t>
            </a:r>
            <a:r>
              <a:rPr lang="ru-RU" dirty="0" smtClean="0"/>
              <a:t>всегда</a:t>
            </a:r>
            <a:br>
              <a:rPr lang="ru-RU" dirty="0" smtClean="0"/>
            </a:br>
            <a:r>
              <a:rPr lang="ru-RU" dirty="0"/>
              <a:t>Б) не </a:t>
            </a:r>
            <a:r>
              <a:rPr lang="ru-RU" dirty="0" smtClean="0"/>
              <a:t>всегда</a:t>
            </a:r>
            <a:br>
              <a:rPr lang="ru-RU" dirty="0" smtClean="0"/>
            </a:br>
            <a:r>
              <a:rPr lang="ru-RU" dirty="0"/>
              <a:t>В) никогда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000232" y="3571876"/>
            <a:ext cx="6072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3.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Часто ли вы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перекусываете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между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приёмами пищи?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никогда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Б) 1 – 2 раза в день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3 раза и более.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14678" y="5380672"/>
            <a:ext cx="53867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4.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Как часто вы едите овощи, фрукты, салаты?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3 раза в день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Б) 1 – 2 раза в день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2 – 3 раза в неделю.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72132" y="714356"/>
            <a:ext cx="36412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Начисление баллов за ответы:</a:t>
            </a:r>
          </a:p>
          <a:p>
            <a:r>
              <a:rPr lang="ru-RU" dirty="0" smtClean="0"/>
              <a:t>А – 0 баллов</a:t>
            </a:r>
          </a:p>
          <a:p>
            <a:r>
              <a:rPr lang="ru-RU" dirty="0" smtClean="0"/>
              <a:t>Б – 1 балл</a:t>
            </a:r>
          </a:p>
          <a:p>
            <a:r>
              <a:rPr lang="ru-RU" dirty="0" smtClean="0"/>
              <a:t>В -2 балла</a:t>
            </a:r>
            <a:endParaRPr lang="ru-RU" dirty="0"/>
          </a:p>
        </p:txBody>
      </p:sp>
      <p:pic>
        <p:nvPicPr>
          <p:cNvPr id="11" name="Рисунок 10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44052"/>
            <a:ext cx="1785918" cy="2213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14290"/>
            <a:ext cx="90011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5. Как часто вы едите жареную пищу?</a:t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А) 1 раз в день;</a:t>
            </a:r>
            <a:br>
              <a:rPr lang="ru-RU" dirty="0" smtClean="0"/>
            </a:br>
            <a:r>
              <a:rPr lang="ru-RU" dirty="0" smtClean="0"/>
              <a:t>Б) 3 -4 раза в неделю;</a:t>
            </a:r>
            <a:br>
              <a:rPr lang="ru-RU" dirty="0" smtClean="0"/>
            </a:br>
            <a:r>
              <a:rPr lang="ru-RU" dirty="0" smtClean="0"/>
              <a:t>В) каждый день.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8662" y="1785926"/>
            <a:ext cx="364548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6.Как часто вы едите выпечку?</a:t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А) 1 раз в неделю;</a:t>
            </a:r>
            <a:br>
              <a:rPr lang="ru-RU" dirty="0" smtClean="0"/>
            </a:br>
            <a:r>
              <a:rPr lang="ru-RU" dirty="0" smtClean="0"/>
              <a:t>Б) 3 – 4 раза в неделю;</a:t>
            </a:r>
            <a:br>
              <a:rPr lang="ru-RU" dirty="0" smtClean="0"/>
            </a:br>
            <a:r>
              <a:rPr lang="ru-RU" dirty="0" smtClean="0"/>
              <a:t>В) каждый день.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5984" y="3500438"/>
            <a:ext cx="366638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7.Что вы намазываете на хлеб?</a:t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А) только масло;</a:t>
            </a:r>
            <a:br>
              <a:rPr lang="ru-RU" dirty="0" smtClean="0"/>
            </a:br>
            <a:r>
              <a:rPr lang="ru-RU" dirty="0" smtClean="0"/>
              <a:t>Б) Масло с маргарином;</a:t>
            </a:r>
            <a:br>
              <a:rPr lang="ru-RU" dirty="0" smtClean="0"/>
            </a:br>
            <a:r>
              <a:rPr lang="ru-RU" dirty="0" smtClean="0"/>
              <a:t>В) Маргарин.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6248" y="5214950"/>
            <a:ext cx="466756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8. Сколько раз в неделю вы едите рыбу?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А) 3 – 4 раза;</a:t>
            </a:r>
            <a:br>
              <a:rPr lang="ru-RU" dirty="0" smtClean="0"/>
            </a:br>
            <a:r>
              <a:rPr lang="ru-RU" dirty="0" smtClean="0"/>
              <a:t>Б) 1 – 2 раза;</a:t>
            </a:r>
            <a:br>
              <a:rPr lang="ru-RU" dirty="0" smtClean="0"/>
            </a:br>
            <a:r>
              <a:rPr lang="ru-RU" dirty="0" smtClean="0"/>
              <a:t>В) 1 раз и реже.</a:t>
            </a:r>
          </a:p>
        </p:txBody>
      </p:sp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44052"/>
            <a:ext cx="1785918" cy="2213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32555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Как часто вы едите хлеб?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меньше 3 дней в неделю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Б. от 3 до 6 дней в неделю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за каждой едой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8662" y="1928802"/>
            <a:ext cx="595464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10.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Сколько чашек чая или кофе выпиваете за день?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1 – 2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Б) от 3 до 5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6 и более.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3042" y="3571876"/>
            <a:ext cx="54059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11.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Прежде чем есть первое блюдо с мясом, вы: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уберете из тарелки весь жир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Б) уберете часть жира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оставите весь жир.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9114" y="5143512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66822" y="5103674"/>
            <a:ext cx="537717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Segoe Script" pitchFamily="34" charset="0"/>
              </a:rPr>
              <a:t>Ключ к тесту: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r>
              <a:rPr lang="ru-RU" i="1" dirty="0" smtClean="0"/>
              <a:t>0-11 очков</a:t>
            </a:r>
            <a:r>
              <a:rPr lang="ru-RU" dirty="0" smtClean="0"/>
              <a:t> - есть опасность; </a:t>
            </a:r>
            <a:br>
              <a:rPr lang="ru-RU" dirty="0" smtClean="0"/>
            </a:br>
            <a:r>
              <a:rPr lang="ru-RU" i="1" dirty="0" smtClean="0"/>
              <a:t>12-16 очков</a:t>
            </a:r>
            <a:r>
              <a:rPr lang="ru-RU" dirty="0" smtClean="0"/>
              <a:t> - улучшить питание; </a:t>
            </a:r>
            <a:br>
              <a:rPr lang="ru-RU" dirty="0" smtClean="0"/>
            </a:br>
            <a:r>
              <a:rPr lang="ru-RU" i="1" dirty="0" smtClean="0"/>
              <a:t>17 -22 очков</a:t>
            </a:r>
            <a:r>
              <a:rPr lang="ru-RU" dirty="0" smtClean="0"/>
              <a:t> -хороший режим и качество питания.</a:t>
            </a:r>
          </a:p>
          <a:p>
            <a:endParaRPr lang="ru-RU" dirty="0"/>
          </a:p>
        </p:txBody>
      </p:sp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44053"/>
            <a:ext cx="1785918" cy="2213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171</TotalTime>
  <Words>382</Words>
  <Application>Microsoft Office PowerPoint</Application>
  <PresentationFormat>Экран (4:3)</PresentationFormat>
  <Paragraphs>99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Здоровые дети в здоровой семье</vt:lpstr>
      <vt:lpstr>Слайд 2</vt:lpstr>
      <vt:lpstr> 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Здоровые дети в здоровой семье</dc:title>
  <dc:creator>admin</dc:creator>
  <cp:lastModifiedBy>teacher</cp:lastModifiedBy>
  <cp:revision>80</cp:revision>
  <dcterms:created xsi:type="dcterms:W3CDTF">2013-08-28T17:37:06Z</dcterms:created>
  <dcterms:modified xsi:type="dcterms:W3CDTF">2014-02-11T04:31:08Z</dcterms:modified>
</cp:coreProperties>
</file>